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60" d="100"/>
          <a:sy n="60" d="100"/>
        </p:scale>
        <p:origin x="-6798" y="-1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4/11/2019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4.jp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7.wdp"/><Relationship Id="rId5" Type="http://schemas.microsoft.com/office/2007/relationships/hdphoto" Target="../media/hdphoto1.wdp"/><Relationship Id="rId15" Type="http://schemas.microsoft.com/office/2007/relationships/hdphoto" Target="../media/hdphoto4.wdp"/><Relationship Id="rId23" Type="http://schemas.openxmlformats.org/officeDocument/2006/relationships/image" Target="../media/image16.png"/><Relationship Id="rId28"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5.jpg"/><Relationship Id="rId27" Type="http://schemas.openxmlformats.org/officeDocument/2006/relationships/image" Target="../media/image18.PNG"/><Relationship Id="rId30" Type="http://schemas.microsoft.com/office/2007/relationships/hdphoto" Target="../media/hdphoto9.wdp"/></Relationships>
</file>

<file path=ppt/slides/_rels/slide2.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16.png"/><Relationship Id="rId18" Type="http://schemas.microsoft.com/office/2007/relationships/hdphoto" Target="../media/hdphoto8.wdp"/><Relationship Id="rId3" Type="http://schemas.openxmlformats.org/officeDocument/2006/relationships/image" Target="../media/image22.png"/><Relationship Id="rId7" Type="http://schemas.microsoft.com/office/2007/relationships/hdphoto" Target="../media/hdphoto4.wdp"/><Relationship Id="rId12" Type="http://schemas.openxmlformats.org/officeDocument/2006/relationships/image" Target="../media/image28.png"/><Relationship Id="rId17" Type="http://schemas.openxmlformats.org/officeDocument/2006/relationships/image" Target="../media/image17.png"/><Relationship Id="rId2" Type="http://schemas.openxmlformats.org/officeDocument/2006/relationships/image" Target="../media/image21.jpeg"/><Relationship Id="rId16"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0.png"/><Relationship Id="rId10" Type="http://schemas.microsoft.com/office/2007/relationships/hdphoto" Target="../media/hdphoto10.wdp"/><Relationship Id="rId19"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6.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jpeg"/><Relationship Id="rId3" Type="http://schemas.openxmlformats.org/officeDocument/2006/relationships/image" Target="../media/image31.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jpeg"/><Relationship Id="rId25" Type="http://schemas.openxmlformats.org/officeDocument/2006/relationships/image" Target="../media/image52.png"/><Relationship Id="rId2" Type="http://schemas.openxmlformats.org/officeDocument/2006/relationships/image" Target="../media/image30.png"/><Relationship Id="rId16" Type="http://schemas.openxmlformats.org/officeDocument/2006/relationships/image" Target="../media/image43.jpeg"/><Relationship Id="rId20"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4.png"/><Relationship Id="rId15" Type="http://schemas.openxmlformats.org/officeDocument/2006/relationships/image" Target="../media/image42.jpe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jp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1.jpg"/><Relationship Id="rId22" Type="http://schemas.openxmlformats.org/officeDocument/2006/relationships/image" Target="../media/image49.PNG"/><Relationship Id="rId27"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28898877" y="5071627"/>
                <a:ext cx="14354383" cy="79750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28898877" y="5071627"/>
                <a:ext cx="14354383" cy="7975004"/>
              </a:xfrm>
              <a:prstGeom prst="rect">
                <a:avLst/>
              </a:prstGeom>
              <a:blipFill>
                <a:blip r:embed="rId2"/>
                <a:stretch>
                  <a:fillRect t="-1298"/>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sp>
        <p:nvSpPr>
          <p:cNvPr id="31" name="TextBox 30"/>
          <p:cNvSpPr txBox="1"/>
          <p:nvPr/>
        </p:nvSpPr>
        <p:spPr>
          <a:xfrm>
            <a:off x="13624724" y="5713011"/>
            <a:ext cx="15099616" cy="19032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218143"/>
            <a:ext cx="12470501" cy="5632311"/>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endParaRPr lang="en-US" sz="4000" dirty="0" smtClean="0"/>
          </a:p>
          <a:p>
            <a:endParaRPr lang="en-US" sz="4000" dirty="0"/>
          </a:p>
        </p:txBody>
      </p:sp>
      <mc:AlternateContent xmlns:mc="http://schemas.openxmlformats.org/markup-compatibility/2006">
        <mc:Choice xmlns:a14="http://schemas.microsoft.com/office/drawing/2010/main" Requires="a14">
          <p:sp>
            <p:nvSpPr>
              <p:cNvPr id="27" name="TextBox 26"/>
              <p:cNvSpPr txBox="1"/>
              <p:nvPr/>
            </p:nvSpPr>
            <p:spPr>
              <a:xfrm>
                <a:off x="838294" y="8305899"/>
                <a:ext cx="12519237" cy="5476756"/>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P = K * A </a:t>
                </a:r>
                <a:r>
                  <a:rPr lang="en-US" sz="3200" dirty="0">
                    <a:latin typeface="Times New Roman" panose="02020603050405020304" pitchFamily="18" charset="0"/>
                    <a:cs typeface="Times New Roman" panose="02020603050405020304" pitchFamily="18" charset="0"/>
                  </a:rPr>
                  <a:t>  </a:t>
                </a: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Polarization constant 	                    K = Thermal Equilibrium Coefficient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hyperbolic function   </a:t>
                </a:r>
              </a:p>
              <a:p>
                <a:r>
                  <a:rPr lang="en-US" sz="2800" dirty="0">
                    <a:latin typeface="Times New Roman" panose="02020603050405020304" pitchFamily="18" charset="0"/>
                    <a:cs typeface="Times New Roman" panose="02020603050405020304" pitchFamily="18" charset="0"/>
                  </a:rPr>
                  <a:t>        k = Boltzmann Constant </a:t>
                </a:r>
              </a:p>
              <a:p>
                <a:r>
                  <a:rPr lang="en-US" sz="2800" dirty="0">
                    <a:latin typeface="Times New Roman" panose="02020603050405020304" pitchFamily="18" charset="0"/>
                    <a:cs typeface="Times New Roman" panose="02020603050405020304" pitchFamily="18" charset="0"/>
                  </a:rPr>
                  <a:t>        T = Temperature (Kelvin)	</a:t>
                </a: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hyperbolic tangent function used for calculating the Thermal Polarization at Thermal Equilibrium. A Thermal Polarization is recorded with one of four devices in the lab, then with the Thermal Equilibrium Coefficient, equation (ii), we can relate each of the four measurement devices to accurately describe the polarization of our target material. </a:t>
                </a:r>
              </a:p>
            </p:txBody>
          </p:sp>
        </mc:Choice>
        <mc:Fallback>
          <p:sp>
            <p:nvSpPr>
              <p:cNvPr id="27" name="TextBox 26"/>
              <p:cNvSpPr txBox="1">
                <a:spLocks noRot="1" noChangeAspect="1" noMove="1" noResize="1" noEditPoints="1" noAdjustHandles="1" noChangeArrowheads="1" noChangeShapeType="1" noTextEdit="1"/>
              </p:cNvSpPr>
              <p:nvPr/>
            </p:nvSpPr>
            <p:spPr>
              <a:xfrm>
                <a:off x="838294" y="8305899"/>
                <a:ext cx="12519237" cy="5476756"/>
              </a:xfrm>
              <a:prstGeom prst="rect">
                <a:avLst/>
              </a:prstGeom>
              <a:blipFill>
                <a:blip r:embed="rId3"/>
                <a:stretch>
                  <a:fillRect t="-1889" r="-341" b="-2111"/>
                </a:stretch>
              </a:blipFill>
              <a:ln>
                <a:solidFill>
                  <a:schemeClr val="tx1"/>
                </a:solidFill>
              </a:ln>
            </p:spPr>
            <p:txBody>
              <a:bodyPr/>
              <a:lstStyle/>
              <a:p>
                <a:r>
                  <a:rPr lang="en-US">
                    <a:noFill/>
                  </a:rPr>
                  <a:t> </a:t>
                </a:r>
              </a:p>
            </p:txBody>
          </p:sp>
        </mc:Fallback>
      </mc:AlternateContent>
      <p:sp>
        <p:nvSpPr>
          <p:cNvPr id="5" name="TextBox 4"/>
          <p:cNvSpPr txBox="1"/>
          <p:nvPr/>
        </p:nvSpPr>
        <p:spPr>
          <a:xfrm>
            <a:off x="28894314" y="20405713"/>
            <a:ext cx="14354383" cy="81015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4">
            <a:alphaModFix/>
            <a:biLevel thresh="75000"/>
            <a:extLst>
              <a:ext uri="{BEBA8EAE-BF5A-486C-A8C5-ECC9F3942E4B}">
                <a14:imgProps xmlns:a14="http://schemas.microsoft.com/office/drawing/2010/main">
                  <a14:imgLayer r:embed="rId5">
                    <a14:imgEffect>
                      <a14:sharpenSoften amount="50000"/>
                    </a14:imgEffect>
                  </a14:imgLayer>
                </a14:imgProps>
              </a:ext>
            </a:extLst>
          </a:blip>
          <a:srcRect l="4952" t="19924" r="64249" b="22254"/>
          <a:stretch/>
        </p:blipFill>
        <p:spPr>
          <a:xfrm>
            <a:off x="40432383" y="711768"/>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842934" y="1149088"/>
            <a:ext cx="9702448" cy="1633867"/>
          </a:xfrm>
          <a:prstGeom prst="rect">
            <a:avLst/>
          </a:prstGeom>
        </p:spPr>
      </p:pic>
      <p:sp>
        <p:nvSpPr>
          <p:cNvPr id="11" name="TextBox 10"/>
          <p:cNvSpPr txBox="1"/>
          <p:nvPr/>
        </p:nvSpPr>
        <p:spPr>
          <a:xfrm>
            <a:off x="14082800" y="996525"/>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548578" y="1365856"/>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98818" y="7640958"/>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all the members of Slifer and Long Lab, Karl Slifer, Elena Long, David Ruth, Nathaly Santiesteban, and Tristian Anderson for all the support. </a:t>
            </a:r>
            <a:endParaRPr lang="en-US" sz="60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04981" y="8197092"/>
            <a:ext cx="5510914" cy="4133186"/>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1778047"/>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28517" y="21778047"/>
            <a:ext cx="6400800" cy="4800600"/>
          </a:xfrm>
          <a:prstGeom prst="rect">
            <a:avLst/>
          </a:prstGeom>
          <a:ln>
            <a:solidFill>
              <a:schemeClr val="tx1"/>
            </a:solidFill>
          </a:ln>
        </p:spPr>
      </p:pic>
      <p:sp>
        <p:nvSpPr>
          <p:cNvPr id="8" name="TextBox 7"/>
          <p:cNvSpPr txBox="1"/>
          <p:nvPr/>
        </p:nvSpPr>
        <p:spPr>
          <a:xfrm>
            <a:off x="28898876" y="13443772"/>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shows the dissipation from a top down viewpoint and Figure (ii) shows a side profile. Thermal analysis was done using SOLIDWORKS.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446555"/>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point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6796093"/>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412522" y="26796093"/>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01555"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6602527"/>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230652" y="16602527"/>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8260110" y="25655683"/>
            <a:ext cx="2199436" cy="24349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38294" y="19365763"/>
            <a:ext cx="12470501" cy="4401205"/>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Power Study of Tempo</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 </a:t>
            </a:r>
          </a:p>
        </p:txBody>
      </p:sp>
      <p:sp>
        <p:nvSpPr>
          <p:cNvPr id="29" name="TextBox 28"/>
          <p:cNvSpPr txBox="1"/>
          <p:nvPr/>
        </p:nvSpPr>
        <p:spPr>
          <a:xfrm>
            <a:off x="13624724" y="3434085"/>
            <a:ext cx="15080836"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Background</a:t>
            </a:r>
          </a:p>
          <a:p>
            <a:pPr algn="ctr"/>
            <a:r>
              <a:rPr lang="en-US" sz="2800" dirty="0">
                <a:latin typeface="Times New Roman" panose="02020603050405020304" pitchFamily="18" charset="0"/>
                <a:cs typeface="Times New Roman" panose="02020603050405020304" pitchFamily="18" charset="0"/>
              </a:rPr>
              <a:t>My research at the Polarized Target Lab was to test polarizable proton rich target material for use in our DNP polarizer (as seen on the left). Secondly, to implement a system to vaporized liquid helium venting from the fridge space (as seen on the right).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1"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4" y="14155704"/>
            <a:ext cx="12470501" cy="4893647"/>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590503" y="14883773"/>
            <a:ext cx="3878474" cy="3901222"/>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1281553" y="14883773"/>
            <a:ext cx="6068121" cy="353943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t>
            </a:r>
          </a:p>
        </p:txBody>
      </p:sp>
      <p:pic>
        <p:nvPicPr>
          <p:cNvPr id="35" name="Picture 3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53278" y="20118892"/>
            <a:ext cx="4424415" cy="3318311"/>
          </a:xfrm>
          <a:prstGeom prst="rect">
            <a:avLst/>
          </a:prstGeom>
          <a:ln>
            <a:solidFill>
              <a:schemeClr val="tx1"/>
            </a:solidFill>
          </a:ln>
        </p:spPr>
      </p:pic>
      <p:sp>
        <p:nvSpPr>
          <p:cNvPr id="32" name="TextBox 31">
            <a:extLst>
              <a:ext uri="{FF2B5EF4-FFF2-40B4-BE49-F238E27FC236}">
                <a16:creationId xmlns:a16="http://schemas.microsoft.com/office/drawing/2014/main" id="{3413FDF1-38CE-4685-81CD-0594BBE5E3BA}"/>
              </a:ext>
            </a:extLst>
          </p:cNvPr>
          <p:cNvSpPr txBox="1"/>
          <p:nvPr/>
        </p:nvSpPr>
        <p:spPr>
          <a:xfrm>
            <a:off x="6783154" y="20166930"/>
            <a:ext cx="6116944" cy="3108543"/>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The polarization of a target material can be directly effected with a microwave </a:t>
            </a:r>
            <a:r>
              <a:rPr lang="en-US" sz="2800" dirty="0" smtClean="0">
                <a:latin typeface="Times New Roman" panose="02020603050405020304" pitchFamily="18" charset="0"/>
                <a:cs typeface="Times New Roman" panose="02020603050405020304" pitchFamily="18" charset="0"/>
              </a:rPr>
              <a:t>enhancement. A </a:t>
            </a:r>
            <a:r>
              <a:rPr lang="en-US" sz="2800" dirty="0">
                <a:latin typeface="Times New Roman" panose="02020603050405020304" pitchFamily="18" charset="0"/>
                <a:cs typeface="Times New Roman" panose="02020603050405020304" pitchFamily="18" charset="0"/>
              </a:rPr>
              <a:t>power study of the Tempo Doped Araldite was preformed </a:t>
            </a:r>
            <a:r>
              <a:rPr lang="en-US" sz="2800" dirty="0" smtClean="0">
                <a:latin typeface="Times New Roman" panose="02020603050405020304" pitchFamily="18" charset="0"/>
                <a:cs typeface="Times New Roman" panose="02020603050405020304" pitchFamily="18" charset="0"/>
              </a:rPr>
              <a:t>at</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two temperature </a:t>
            </a:r>
            <a:r>
              <a:rPr lang="en-US" sz="2800" dirty="0" smtClean="0">
                <a:latin typeface="Times New Roman" panose="02020603050405020304" pitchFamily="18" charset="0"/>
                <a:cs typeface="Times New Roman" panose="02020603050405020304" pitchFamily="18" charset="0"/>
              </a:rPr>
              <a:t>ranges. Incremental changes in the microwave power can be seen by increasing polarization. </a:t>
            </a:r>
            <a:endParaRPr lang="en-US" sz="2800" dirty="0"/>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9" cstate="hqprint">
            <a:extLst>
              <a:ext uri="{BEBA8EAE-BF5A-486C-A8C5-ECC9F3942E4B}">
                <a14:imgProps xmlns:a14="http://schemas.microsoft.com/office/drawing/2010/main">
                  <a14:imgLayer r:embed="rId30">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10153426" y="25441345"/>
            <a:ext cx="2503047" cy="335514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453278" y="25068586"/>
            <a:ext cx="6899543" cy="4401205"/>
          </a:xfrm>
          <a:prstGeom prst="rect">
            <a:avLst/>
          </a:prstGeom>
          <a:noFill/>
        </p:spPr>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Tempo Doped Araldite Targets were produced in the Chemistry room in Demerit Hall</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Stable titroxyl </a:t>
            </a:r>
            <a:r>
              <a:rPr lang="en-US" sz="2800" dirty="0">
                <a:latin typeface="Times New Roman" panose="02020603050405020304" pitchFamily="18" charset="0"/>
                <a:cs typeface="Times New Roman" panose="02020603050405020304" pitchFamily="18" charset="0"/>
              </a:rPr>
              <a:t>radical </a:t>
            </a:r>
            <a:r>
              <a:rPr lang="en-US" sz="2800" dirty="0" smtClean="0">
                <a:latin typeface="Times New Roman" panose="02020603050405020304" pitchFamily="18" charset="0"/>
                <a:cs typeface="Times New Roman" panose="02020603050405020304" pitchFamily="18" charset="0"/>
              </a:rPr>
              <a:t>Tempo was mixed with 1:100 part Araldite Epoxy Resin, which was then mixed with 1:1 part Araldite Epoxy Hardener. </a:t>
            </a:r>
            <a:r>
              <a:rPr lang="en-US" sz="2800" dirty="0">
                <a:latin typeface="Times New Roman" panose="02020603050405020304" pitchFamily="18" charset="0"/>
                <a:cs typeface="Times New Roman" panose="02020603050405020304" pitchFamily="18" charset="0"/>
              </a:rPr>
              <a:t>The small Tempo admixture provides the paramagnetic radicals necessary for dynamic nuclear polarization </a:t>
            </a:r>
            <a:r>
              <a:rPr lang="en-US" sz="2800" dirty="0" smtClean="0">
                <a:latin typeface="Times New Roman" panose="02020603050405020304" pitchFamily="18" charset="0"/>
                <a:cs typeface="Times New Roman" panose="02020603050405020304" pitchFamily="18" charset="0"/>
              </a:rPr>
              <a:t>technique. This allowed us to create free form polarization targets with a magnet wire coil centered in the material.   </a:t>
            </a:r>
            <a:endParaRPr lang="en-US" sz="2800" dirty="0">
              <a:latin typeface="Times New Roman" panose="02020603050405020304" pitchFamily="18" charset="0"/>
              <a:cs typeface="Times New Roman" panose="02020603050405020304" pitchFamily="18" charset="0"/>
            </a:endParaRPr>
          </a:p>
        </p:txBody>
      </p:sp>
      <p:sp>
        <p:nvSpPr>
          <p:cNvPr id="41" name="TextBox 40"/>
          <p:cNvSpPr txBox="1"/>
          <p:nvPr/>
        </p:nvSpPr>
        <p:spPr>
          <a:xfrm>
            <a:off x="35652854" y="8006106"/>
            <a:ext cx="7212209" cy="483209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manufactures. Allen 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map&#10;&#10;Description automatically generated">
            <a:extLst>
              <a:ext uri="{FF2B5EF4-FFF2-40B4-BE49-F238E27FC236}">
                <a16:creationId xmlns:a16="http://schemas.microsoft.com/office/drawing/2014/main" id="{DCEEF608-35D0-4E26-971A-D87812E6AAA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74195" y="12225538"/>
            <a:ext cx="4054191" cy="3970364"/>
          </a:xfrm>
          <a:prstGeom prst="rect">
            <a:avLst/>
          </a:prstGeom>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6428</TotalTime>
  <Words>1739</Words>
  <Application>Microsoft Office PowerPoint</Application>
  <PresentationFormat>Custom</PresentationFormat>
  <Paragraphs>210</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106</cp:revision>
  <dcterms:created xsi:type="dcterms:W3CDTF">2019-03-12T18:14:39Z</dcterms:created>
  <dcterms:modified xsi:type="dcterms:W3CDTF">2019-04-11T16:19:20Z</dcterms:modified>
</cp:coreProperties>
</file>